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732" r:id="rId2"/>
    <p:sldId id="2731" r:id="rId3"/>
    <p:sldId id="2744" r:id="rId4"/>
    <p:sldId id="2445" r:id="rId5"/>
    <p:sldId id="2413" r:id="rId6"/>
    <p:sldId id="2712" r:id="rId7"/>
    <p:sldId id="2730" r:id="rId8"/>
    <p:sldId id="2307" r:id="rId9"/>
    <p:sldId id="2614" r:id="rId10"/>
    <p:sldId id="2724" r:id="rId11"/>
    <p:sldId id="2725" r:id="rId12"/>
    <p:sldId id="2726" r:id="rId13"/>
    <p:sldId id="2727" r:id="rId14"/>
    <p:sldId id="2728" r:id="rId15"/>
    <p:sldId id="2664" r:id="rId16"/>
    <p:sldId id="2443" r:id="rId17"/>
    <p:sldId id="2734" r:id="rId18"/>
    <p:sldId id="2735" r:id="rId19"/>
    <p:sldId id="2736" r:id="rId20"/>
    <p:sldId id="2738" r:id="rId21"/>
    <p:sldId id="2741" r:id="rId22"/>
    <p:sldId id="2742" r:id="rId23"/>
    <p:sldId id="2737" r:id="rId24"/>
    <p:sldId id="2743"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3212" autoAdjust="0"/>
  </p:normalViewPr>
  <p:slideViewPr>
    <p:cSldViewPr snapToObjects="1">
      <p:cViewPr>
        <p:scale>
          <a:sx n="75" d="100"/>
          <a:sy n="75" d="100"/>
        </p:scale>
        <p:origin x="336" y="139"/>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8/27/2019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9</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14</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18</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86671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4.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6600" y="2057400"/>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826600" y="652912"/>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018496" y="2187200"/>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6095999" y="0"/>
            <a:ext cx="8532813"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18212" y="25908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94959" y="558225"/>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effectLst>
                  <a:outerShdw blurRad="38100" dist="38100" dir="2700000" algn="tl">
                    <a:srgbClr val="000000">
                      <a:alpha val="43137"/>
                    </a:srgbClr>
                  </a:outerShdw>
                </a:effectLst>
              </a:rPr>
              <a:t>TIẾP CẬN HÀNG </a:t>
            </a:r>
            <a:r>
              <a:rPr lang="en-US" sz="3800" b="1" smtClean="0">
                <a:solidFill>
                  <a:schemeClr val="bg1"/>
                </a:solidFill>
                <a:effectLst>
                  <a:outerShdw blurRad="38100" dist="38100" dir="2700000" algn="tl">
                    <a:srgbClr val="000000">
                      <a:alpha val="43137"/>
                    </a:srgbClr>
                  </a:outerShdw>
                </a:effectLst>
              </a:rPr>
              <a:t>TRIỆU NG</a:t>
            </a:r>
            <a:r>
              <a:rPr lang="vi-VN" sz="3800" b="1">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170612" y="2697079"/>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52623"/>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latin typeface="Roboto" panose="02000000000000000000" pitchFamily="2" charset="0"/>
                <a:ea typeface="Roboto" panose="02000000000000000000" pitchFamily="2" charset="0"/>
              </a:rPr>
              <a:t>ĐỘ UY </a:t>
            </a:r>
            <a:r>
              <a:rPr lang="en-US" sz="3800" b="1"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4188" y="-7315200"/>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6232639" y="1753700"/>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a:solidFill>
                  <a:schemeClr val="bg1"/>
                </a:solidFill>
                <a:latin typeface="Roboto" panose="02000000000000000000" pitchFamily="2" charset="0"/>
                <a:ea typeface="Roboto" panose="02000000000000000000" pitchFamily="2" charset="0"/>
              </a:rPr>
              <a:t>TRÁNH BỊ CÁ VOI XẢ</a:t>
            </a:r>
            <a:endParaRPr lang="en-US" sz="4800" b="1" dirty="0">
              <a:solidFill>
                <a:schemeClr val="bg1"/>
              </a:solidFill>
              <a:latin typeface="Roboto" panose="02000000000000000000" pitchFamily="2" charset="0"/>
              <a:ea typeface="Roboto" panose="02000000000000000000" pitchFamily="2" charset="0"/>
            </a:endParaRPr>
          </a:p>
        </p:txBody>
      </p:sp>
      <p:sp>
        <p:nvSpPr>
          <p:cNvPr id="8" name="Rectangle 7"/>
          <p:cNvSpPr/>
          <p:nvPr/>
        </p:nvSpPr>
        <p:spPr>
          <a:xfrm>
            <a:off x="6307407" y="3657600"/>
            <a:ext cx="5544911" cy="762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426515" y="3838545"/>
            <a:ext cx="5306697" cy="400110"/>
          </a:xfrm>
          <a:prstGeom prst="rect">
            <a:avLst/>
          </a:prstGeom>
          <a:noFill/>
        </p:spPr>
        <p:txBody>
          <a:bodyPr wrap="square" lIns="0" tIns="0" rIns="0" bIns="0" rtlCol="0" anchor="t">
            <a:spAutoFit/>
          </a:bodyPr>
          <a:lstStyle/>
          <a:p>
            <a:r>
              <a:rPr lang="vi-VN" sz="2600" b="1" dirty="0" smtClean="0">
                <a:solidFill>
                  <a:schemeClr val="bg1"/>
                </a:solidFill>
              </a:rPr>
              <a:t>IEO có thể giúp giảm thao túng giá</a:t>
            </a:r>
            <a:endParaRPr lang="en-US" sz="2600" b="1" dirty="0">
              <a:solidFill>
                <a:schemeClr val="bg1"/>
              </a:solidFill>
            </a:endParaRPr>
          </a:p>
        </p:txBody>
      </p:sp>
      <p:sp>
        <p:nvSpPr>
          <p:cNvPr id="2" name="Parallelogram 1"/>
          <p:cNvSpPr/>
          <p:nvPr/>
        </p:nvSpPr>
        <p:spPr>
          <a:xfrm>
            <a:off x="-4191000" y="-609600"/>
            <a:ext cx="10895012" cy="74676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695022"/>
            <a:ext cx="4086436" cy="175124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Thu </a:t>
            </a:r>
            <a:r>
              <a:rPr lang="en-US" sz="1800" b="1" dirty="0" err="1" smtClean="0">
                <a:solidFill>
                  <a:schemeClr val="bg1"/>
                </a:solidFill>
              </a:rPr>
              <a:t>hút</a:t>
            </a:r>
            <a:r>
              <a:rPr lang="en-US" sz="1800" b="1" dirty="0" smtClean="0">
                <a:solidFill>
                  <a:schemeClr val="bg1"/>
                </a:solidFill>
              </a:rPr>
              <a:t> </a:t>
            </a:r>
            <a:r>
              <a:rPr lang="en-US" sz="1800" b="1" dirty="0" err="1" smtClean="0">
                <a:solidFill>
                  <a:schemeClr val="bg1"/>
                </a:solidFill>
              </a:rPr>
              <a:t>ng</a:t>
            </a:r>
            <a:r>
              <a:rPr lang="vi-VN" sz="1800" b="1" dirty="0" smtClean="0">
                <a:solidFill>
                  <a:schemeClr val="bg1"/>
                </a:solidFill>
              </a:rPr>
              <a:t>ườ</a:t>
            </a:r>
            <a:r>
              <a:rPr lang="en-US" sz="1800" b="1" dirty="0" err="1">
                <a:solidFill>
                  <a:schemeClr val="bg1"/>
                </a:solidFill>
              </a:rPr>
              <a:t>i</a:t>
            </a:r>
            <a:r>
              <a:rPr lang="en-US" sz="1800" b="1" dirty="0">
                <a:solidFill>
                  <a:schemeClr val="bg1"/>
                </a:solidFill>
              </a:rPr>
              <a:t> </a:t>
            </a:r>
            <a:r>
              <a:rPr lang="en-US" sz="1800" b="1" dirty="0" err="1">
                <a:solidFill>
                  <a:schemeClr val="bg1"/>
                </a:solidFill>
              </a:rPr>
              <a:t>dùng</a:t>
            </a:r>
            <a:r>
              <a:rPr lang="en-US" sz="1800" b="1" dirty="0">
                <a:solidFill>
                  <a:schemeClr val="bg1"/>
                </a:solidFill>
              </a:rPr>
              <a:t> </a:t>
            </a:r>
            <a:r>
              <a:rPr lang="en-US" sz="1800" b="1" dirty="0" err="1" smtClean="0">
                <a:solidFill>
                  <a:schemeClr val="bg1"/>
                </a:solidFill>
              </a:rPr>
              <a:t>mới</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400" dirty="0">
              <a:solidFill>
                <a:schemeClr val="bg1"/>
              </a:solidFill>
              <a:cs typeface="+mj-cs"/>
            </a:endParaRPr>
          </a:p>
        </p:txBody>
      </p:sp>
      <p:sp>
        <p:nvSpPr>
          <p:cNvPr id="9" name="Text Placeholder 3"/>
          <p:cNvSpPr txBox="1">
            <a:spLocks/>
          </p:cNvSpPr>
          <p:nvPr/>
        </p:nvSpPr>
        <p:spPr>
          <a:xfrm>
            <a:off x="6246812" y="1657081"/>
            <a:ext cx="5715000" cy="207441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Marketing </a:t>
            </a:r>
            <a:r>
              <a:rPr lang="en-US" sz="1800" b="1" dirty="0" err="1" smtClean="0">
                <a:solidFill>
                  <a:schemeClr val="bg1"/>
                </a:solidFill>
              </a:rPr>
              <a:t>tốt</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400" dirty="0">
              <a:solidFill>
                <a:schemeClr val="bg1"/>
              </a:solidFill>
              <a:cs typeface="+mj-cs"/>
            </a:endParaRPr>
          </a:p>
        </p:txBody>
      </p:sp>
      <p:sp>
        <p:nvSpPr>
          <p:cNvPr id="10" name="Text Placeholder 3"/>
          <p:cNvSpPr txBox="1">
            <a:spLocks/>
          </p:cNvSpPr>
          <p:nvPr/>
        </p:nvSpPr>
        <p:spPr>
          <a:xfrm>
            <a:off x="6246812" y="4207928"/>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err="1">
                <a:solidFill>
                  <a:schemeClr val="bg1"/>
                </a:solidFill>
              </a:rPr>
              <a:t>Thêm</a:t>
            </a:r>
            <a:r>
              <a:rPr lang="en-US" sz="1800" b="1" dirty="0">
                <a:solidFill>
                  <a:schemeClr val="bg1"/>
                </a:solidFill>
              </a:rPr>
              <a:t> </a:t>
            </a:r>
            <a:r>
              <a:rPr lang="en-US" sz="1800" b="1" dirty="0" err="1">
                <a:solidFill>
                  <a:schemeClr val="bg1"/>
                </a:solidFill>
              </a:rPr>
              <a:t>phí</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Lưu trữ IEO là một cách tuyệt vời để tăng thêm phí giao dịch trên sàn giao dịch của họ. Sàn cũng tính phí cho các startup</a:t>
            </a:r>
            <a:r>
              <a:rPr lang="vi-VN" sz="1400" dirty="0" smtClean="0">
                <a:solidFill>
                  <a:schemeClr val="bg1"/>
                </a:solidFill>
              </a:rPr>
              <a:t>.</a:t>
            </a:r>
            <a:endParaRPr lang="en-US" sz="1400" dirty="0">
              <a:solidFill>
                <a:schemeClr val="bg1"/>
              </a:solidFill>
              <a:cs typeface="+mj-cs"/>
            </a:endParaRPr>
          </a:p>
        </p:txBody>
      </p:sp>
      <p:sp>
        <p:nvSpPr>
          <p:cNvPr id="11" name="Text Placeholder 3"/>
          <p:cNvSpPr txBox="1">
            <a:spLocks/>
          </p:cNvSpPr>
          <p:nvPr/>
        </p:nvSpPr>
        <p:spPr>
          <a:xfrm>
            <a:off x="379412" y="4207928"/>
            <a:ext cx="4086436" cy="239757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Coin </a:t>
            </a:r>
            <a:r>
              <a:rPr lang="en-US" sz="1800" b="1" dirty="0" err="1" smtClean="0">
                <a:solidFill>
                  <a:schemeClr val="bg1"/>
                </a:solidFill>
              </a:rPr>
              <a:t>sàn</a:t>
            </a:r>
            <a:r>
              <a:rPr lang="en-US" sz="1800" b="1" dirty="0" smtClean="0">
                <a:solidFill>
                  <a:schemeClr val="bg1"/>
                </a:solidFill>
              </a:rPr>
              <a:t> t</a:t>
            </a:r>
            <a:r>
              <a:rPr lang="vi-VN" sz="1800" b="1" dirty="0" smtClean="0">
                <a:solidFill>
                  <a:schemeClr val="bg1"/>
                </a:solidFill>
              </a:rPr>
              <a:t>ăn</a:t>
            </a:r>
            <a:r>
              <a:rPr lang="en-US" sz="1800" b="1" dirty="0" smtClean="0">
                <a:solidFill>
                  <a:schemeClr val="bg1"/>
                </a:solidFill>
              </a:rPr>
              <a:t>g</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4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a:xfrm>
            <a:off x="760412" y="330089"/>
            <a:ext cx="10668000" cy="660511"/>
          </a:xfrm>
        </p:spPr>
        <p:txBody>
          <a:bodyPr/>
          <a:lstStyle/>
          <a:p>
            <a:r>
              <a:rPr lang="en-US" b="1">
                <a:solidFill>
                  <a:schemeClr val="bg1"/>
                </a:solidFill>
              </a:rPr>
              <a:t>LỢI ÍCH CỦA SẢN KHI TRIỂN KHAI IEO</a:t>
            </a:r>
            <a:endParaRPr lang="en-US" b="1" dirty="0">
              <a:solidFill>
                <a:schemeClr val="bg1"/>
              </a:solidFill>
            </a:endParaRPr>
          </a:p>
        </p:txBody>
      </p:sp>
      <p:sp>
        <p:nvSpPr>
          <p:cNvPr id="33" name="Text Placeholder 44"/>
          <p:cNvSpPr txBox="1">
            <a:spLocks/>
          </p:cNvSpPr>
          <p:nvPr/>
        </p:nvSpPr>
        <p:spPr>
          <a:xfrm>
            <a:off x="150812" y="1114904"/>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20" name="Text Placeholder 44"/>
          <p:cNvSpPr txBox="1">
            <a:spLocks/>
          </p:cNvSpPr>
          <p:nvPr/>
        </p:nvSpPr>
        <p:spPr>
          <a:xfrm>
            <a:off x="150812" y="2863953"/>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22" name="Text Placeholder 44"/>
          <p:cNvSpPr txBox="1">
            <a:spLocks/>
          </p:cNvSpPr>
          <p:nvPr/>
        </p:nvSpPr>
        <p:spPr>
          <a:xfrm>
            <a:off x="150812" y="4800600"/>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4021" y="1347567"/>
            <a:ext cx="2524125" cy="1092585"/>
          </a:xfrm>
          <a:prstGeom prst="rect">
            <a:avLst/>
          </a:prstGeom>
          <a:noFill/>
          <a:ln>
            <a:noFill/>
          </a:ln>
        </p:spPr>
        <p:txBody>
          <a:bodyPr wrap="square" lIns="121899" tIns="60949" rIns="121899" bIns="60949" rtlCol="0" anchor="ctr">
            <a:spAutoFit/>
          </a:bodyPr>
          <a:lstStyle/>
          <a:p>
            <a:pPr>
              <a:lnSpc>
                <a:spcPct val="150000"/>
              </a:lnSpc>
            </a:pPr>
            <a:r>
              <a:rPr lang="vi-VN" sz="1400" dirty="0">
                <a:solidFill>
                  <a:schemeClr val="bg1"/>
                </a:solidFill>
              </a:rPr>
              <a:t>- Ngày mở bán: 28/01 Mã: BTT Token </a:t>
            </a:r>
            <a:r>
              <a:rPr lang="vi-VN" sz="1400">
                <a:solidFill>
                  <a:schemeClr val="bg1"/>
                </a:solidFill>
              </a:rPr>
              <a:t>type</a:t>
            </a:r>
            <a:r>
              <a:rPr lang="vi-VN" sz="140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4021" y="3290703"/>
            <a:ext cx="2524125" cy="769419"/>
          </a:xfrm>
          <a:prstGeom prst="rect">
            <a:avLst/>
          </a:prstGeom>
          <a:noFill/>
          <a:ln>
            <a:noFill/>
          </a:ln>
        </p:spPr>
        <p:txBody>
          <a:bodyPr wrap="square" lIns="121899" tIns="60949" rIns="121899" bIns="60949" rtlCol="0" anchor="ctr">
            <a:spAutoFit/>
          </a:bodyPr>
          <a:lstStyle/>
          <a:p>
            <a:r>
              <a:rPr lang="vi-VN" sz="1400" dirty="0">
                <a:solidFill>
                  <a:schemeClr val="bg1"/>
                </a:solidFill>
              </a:rPr>
              <a:t>- Ngày mở bán: 25/02 Mã: FET Loại </a:t>
            </a:r>
            <a:r>
              <a:rPr lang="vi-VN" sz="1400">
                <a:solidFill>
                  <a:schemeClr val="bg1"/>
                </a:solidFill>
              </a:rPr>
              <a:t>token</a:t>
            </a:r>
            <a:r>
              <a:rPr lang="vi-VN" sz="140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4021" y="5092657"/>
            <a:ext cx="2524125"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6" name="TextBox 15"/>
          <p:cNvSpPr txBox="1"/>
          <p:nvPr/>
        </p:nvSpPr>
        <p:spPr>
          <a:xfrm>
            <a:off x="9371012" y="1509149"/>
            <a:ext cx="2522743"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7" name="TextBox 16"/>
          <p:cNvSpPr txBox="1"/>
          <p:nvPr/>
        </p:nvSpPr>
        <p:spPr>
          <a:xfrm>
            <a:off x="9502084" y="3231895"/>
            <a:ext cx="251865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8" name="TextBox 17"/>
          <p:cNvSpPr txBox="1"/>
          <p:nvPr/>
        </p:nvSpPr>
        <p:spPr>
          <a:xfrm>
            <a:off x="9446169" y="5085492"/>
            <a:ext cx="263048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r>
              <a:rPr lang="vi-VN" sz="140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Text"/>
          <p:cNvSpPr txBox="1"/>
          <p:nvPr/>
        </p:nvSpPr>
        <p:spPr>
          <a:xfrm>
            <a:off x="544370" y="5534024"/>
            <a:ext cx="11415854"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06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439"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861"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19289"/>
            <a:ext cx="4348842" cy="110255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70213"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2729029"/>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xmlns="" val="566699013"/>
                    </a:ext>
                  </a:extLst>
                </a:gridCol>
                <a:gridCol w="2312006">
                  <a:extLst>
                    <a:ext uri="{9D8B030D-6E8A-4147-A177-3AD203B41FA5}">
                      <a16:colId xmlns:a16="http://schemas.microsoft.com/office/drawing/2014/main" xmlns="" val="2873346040"/>
                    </a:ext>
                  </a:extLst>
                </a:gridCol>
                <a:gridCol w="1162169">
                  <a:extLst>
                    <a:ext uri="{9D8B030D-6E8A-4147-A177-3AD203B41FA5}">
                      <a16:colId xmlns:a16="http://schemas.microsoft.com/office/drawing/2014/main" xmlns="" val="34971002"/>
                    </a:ext>
                  </a:extLst>
                </a:gridCol>
                <a:gridCol w="1481995">
                  <a:extLst>
                    <a:ext uri="{9D8B030D-6E8A-4147-A177-3AD203B41FA5}">
                      <a16:colId xmlns:a16="http://schemas.microsoft.com/office/drawing/2014/main" xmlns="" val="531149327"/>
                    </a:ext>
                  </a:extLst>
                </a:gridCol>
                <a:gridCol w="1481995">
                  <a:extLst>
                    <a:ext uri="{9D8B030D-6E8A-4147-A177-3AD203B41FA5}">
                      <a16:colId xmlns:a16="http://schemas.microsoft.com/office/drawing/2014/main" xmlns="" val="2726948451"/>
                    </a:ext>
                  </a:extLst>
                </a:gridCol>
                <a:gridCol w="1693929">
                  <a:extLst>
                    <a:ext uri="{9D8B030D-6E8A-4147-A177-3AD203B41FA5}">
                      <a16:colId xmlns:a16="http://schemas.microsoft.com/office/drawing/2014/main" xmlns="" val="1978592778"/>
                    </a:ext>
                  </a:extLst>
                </a:gridCol>
                <a:gridCol w="1643665">
                  <a:extLst>
                    <a:ext uri="{9D8B030D-6E8A-4147-A177-3AD203B41FA5}">
                      <a16:colId xmlns:a16="http://schemas.microsoft.com/office/drawing/2014/main" xmlns=""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xmlns=""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xmlns=""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xmlns=""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xmlns=""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xmlns=""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xmlns=""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xmlns=""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xmlns=""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6212" y="4876800"/>
            <a:ext cx="6400800" cy="1752600"/>
          </a:xfrm>
        </p:spPr>
        <p:txBody>
          <a:bodyPr/>
          <a:lstStyle/>
          <a:p>
            <a:r>
              <a:rPr lang="en-US" sz="1600" b="1" i="1" smtClean="0">
                <a:solidFill>
                  <a:schemeClr val="bg1"/>
                </a:solidFill>
              </a:rPr>
              <a:t>* Rút </a:t>
            </a:r>
            <a:r>
              <a:rPr lang="en-US" sz="1600" b="1" i="1">
                <a:solidFill>
                  <a:schemeClr val="bg1"/>
                </a:solidFill>
              </a:rPr>
              <a:t>tr</a:t>
            </a:r>
            <a:r>
              <a:rPr lang="vi-VN" sz="1600" b="1" i="1" smtClean="0">
                <a:solidFill>
                  <a:schemeClr val="bg1"/>
                </a:solidFill>
              </a:rPr>
              <a:t>ước</a:t>
            </a:r>
            <a:r>
              <a:rPr lang="en-US" sz="1600" b="1" i="1">
                <a:solidFill>
                  <a:schemeClr val="bg1"/>
                </a:solidFill>
              </a:rPr>
              <a:t> 45 ngày : 35% phí</a:t>
            </a:r>
            <a:br>
              <a:rPr lang="en-US" sz="1600" b="1" i="1">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a:solidFill>
                  <a:schemeClr val="bg1"/>
                </a:solidFill>
              </a:rPr>
              <a:t> 90 ngày: 15% phí</a:t>
            </a:r>
            <a:br>
              <a:rPr lang="en-US" sz="1600" b="1" i="1">
                <a:solidFill>
                  <a:schemeClr val="bg1"/>
                </a:solidFill>
              </a:rPr>
            </a:br>
            <a:r>
              <a:rPr lang="en-US" sz="1600" b="1" i="1" smtClean="0">
                <a:solidFill>
                  <a:schemeClr val="bg1"/>
                </a:solidFill>
              </a:rPr>
              <a:t>* Sau </a:t>
            </a:r>
            <a:r>
              <a:rPr lang="en-US" sz="1600" b="1" i="1">
                <a:solidFill>
                  <a:schemeClr val="bg1"/>
                </a:solidFill>
              </a:rPr>
              <a:t>90 ngày: </a:t>
            </a:r>
            <a:r>
              <a:rPr lang="en-US" sz="1600" b="1" i="1" smtClean="0">
                <a:solidFill>
                  <a:schemeClr val="bg1"/>
                </a:solidFill>
              </a:rPr>
              <a:t>Miễn </a:t>
            </a:r>
            <a:r>
              <a:rPr lang="en-US" sz="1600" b="1" i="1">
                <a:solidFill>
                  <a:schemeClr val="bg1"/>
                </a:solidFill>
              </a:rPr>
              <a:t>P</a:t>
            </a:r>
            <a:r>
              <a:rPr lang="en-US" sz="1600" b="1" i="1" smtClean="0">
                <a:solidFill>
                  <a:schemeClr val="bg1"/>
                </a:solidFill>
              </a:rPr>
              <a:t>hí</a:t>
            </a:r>
            <a:r>
              <a:rPr lang="en-US" sz="1600" b="1" i="1">
                <a:solidFill>
                  <a:schemeClr val="bg1"/>
                </a:solidFill>
              </a:rPr>
              <a:t/>
            </a:r>
            <a:br>
              <a:rPr lang="en-US" sz="1600" b="1" i="1">
                <a:solidFill>
                  <a:schemeClr val="bg1"/>
                </a:solidFill>
              </a:rPr>
            </a:br>
            <a:r>
              <a:rPr lang="en-US" sz="1600" b="1" i="1" smtClean="0">
                <a:solidFill>
                  <a:schemeClr val="bg1"/>
                </a:solidFill>
              </a:rPr>
              <a:t>* Lãi </a:t>
            </a:r>
            <a:r>
              <a:rPr lang="en-US" sz="1600" b="1" i="1">
                <a:solidFill>
                  <a:schemeClr val="bg1"/>
                </a:solidFill>
              </a:rPr>
              <a:t>USD =&gt; Coin Token =&gt; </a:t>
            </a:r>
            <a:r>
              <a:rPr lang="en-US" sz="1600" b="1" i="1" smtClean="0">
                <a:solidFill>
                  <a:schemeClr val="bg1"/>
                </a:solidFill>
              </a:rPr>
              <a:t>Lãi 24h.</a:t>
            </a:r>
            <a:endParaRPr lang="en-US" sz="1600" b="1" i="1" dirty="0">
              <a:solidFill>
                <a:schemeClr val="bg1"/>
              </a:solidFill>
            </a:endParaRPr>
          </a:p>
        </p:txBody>
      </p:sp>
      <p:sp>
        <p:nvSpPr>
          <p:cNvPr id="8" name="Title 2"/>
          <p:cNvSpPr txBox="1">
            <a:spLocks/>
          </p:cNvSpPr>
          <p:nvPr/>
        </p:nvSpPr>
        <p:spPr>
          <a:xfrm>
            <a:off x="491753" y="304800"/>
            <a:ext cx="11333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smtClean="0">
                <a:solidFill>
                  <a:schemeClr val="bg1"/>
                </a:solidFill>
              </a:rPr>
              <a:t>C</a:t>
            </a:r>
            <a:r>
              <a:rPr lang="vi-VN" sz="3800" b="1" smtClean="0">
                <a:solidFill>
                  <a:schemeClr val="bg1"/>
                </a:solidFill>
              </a:rPr>
              <a:t>Ơ</a:t>
            </a:r>
            <a:r>
              <a:rPr lang="en-US" sz="3800" b="1">
                <a:solidFill>
                  <a:schemeClr val="bg1"/>
                </a:solidFill>
              </a:rPr>
              <a:t> HỘI </a:t>
            </a:r>
            <a:r>
              <a:rPr lang="en-US" sz="3800" b="1" smtClean="0">
                <a:solidFill>
                  <a:schemeClr val="bg1"/>
                </a:solidFill>
              </a:rPr>
              <a:t>ĐẦU T</a:t>
            </a:r>
            <a:r>
              <a:rPr lang="vi-VN" sz="3800" b="1" smtClean="0">
                <a:solidFill>
                  <a:schemeClr val="bg1"/>
                </a:solidFill>
              </a:rPr>
              <a:t>Ư</a:t>
            </a:r>
            <a:r>
              <a:rPr lang="en-US" sz="3800" b="1">
                <a:solidFill>
                  <a:schemeClr val="bg1"/>
                </a:solidFill>
              </a:rPr>
              <a:t> </a:t>
            </a:r>
            <a:r>
              <a:rPr lang="en-US" sz="3800" b="1" smtClean="0">
                <a:solidFill>
                  <a:schemeClr val="bg1"/>
                </a:solidFill>
              </a:rPr>
              <a:t>VÀ </a:t>
            </a:r>
            <a:r>
              <a:rPr lang="en-US" sz="3800" b="1">
                <a:solidFill>
                  <a:schemeClr val="bg1"/>
                </a:solidFill>
              </a:rPr>
              <a:t>HỢP</a:t>
            </a:r>
            <a:r>
              <a:rPr lang="vi-VN" sz="3800" b="1" smtClean="0">
                <a:solidFill>
                  <a:schemeClr val="bg1"/>
                </a:solidFill>
              </a:rPr>
              <a:t> </a:t>
            </a:r>
            <a:r>
              <a:rPr lang="en-US" sz="3800" b="1">
                <a:solidFill>
                  <a:schemeClr val="bg1"/>
                </a:solidFill>
              </a:rPr>
              <a:t>TÁC </a:t>
            </a:r>
            <a:r>
              <a:rPr lang="en-US" sz="3800" b="1" smtClean="0">
                <a:solidFill>
                  <a:schemeClr val="bg1"/>
                </a:solidFill>
              </a:rPr>
              <a:t>CÙNG </a:t>
            </a:r>
            <a:r>
              <a:rPr lang="vi-VN" sz="3800" b="1" smtClean="0">
                <a:solidFill>
                  <a:schemeClr val="bg1"/>
                </a:solidFill>
              </a:rPr>
              <a:t>WORLDTRADE </a:t>
            </a:r>
            <a:endParaRPr lang="en-US" sz="3800"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863974309"/>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xmlns="" val="1084722003"/>
                    </a:ext>
                  </a:extLst>
                </a:gridCol>
                <a:gridCol w="3073400">
                  <a:extLst>
                    <a:ext uri="{9D8B030D-6E8A-4147-A177-3AD203B41FA5}">
                      <a16:colId xmlns:a16="http://schemas.microsoft.com/office/drawing/2014/main" xmlns="" val="2986578009"/>
                    </a:ext>
                  </a:extLst>
                </a:gridCol>
                <a:gridCol w="3073400">
                  <a:extLst>
                    <a:ext uri="{9D8B030D-6E8A-4147-A177-3AD203B41FA5}">
                      <a16:colId xmlns:a16="http://schemas.microsoft.com/office/drawing/2014/main" xmlns=""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xmlns=""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xmlns=""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xmlns=""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10%</a:t>
                      </a:r>
                      <a:endParaRPr lang="en-US"/>
                    </a:p>
                  </a:txBody>
                  <a:tcPr/>
                </a:tc>
                <a:extLst>
                  <a:ext uri="{0D108BD9-81ED-4DB2-BD59-A6C34878D82A}">
                    <a16:rowId xmlns:a16="http://schemas.microsoft.com/office/drawing/2014/main" xmlns=""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15%</a:t>
                      </a:r>
                      <a:endParaRPr lang="en-US"/>
                    </a:p>
                  </a:txBody>
                  <a:tcPr/>
                </a:tc>
                <a:extLst>
                  <a:ext uri="{0D108BD9-81ED-4DB2-BD59-A6C34878D82A}">
                    <a16:rowId xmlns:a16="http://schemas.microsoft.com/office/drawing/2014/main" xmlns=""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20%</a:t>
                      </a:r>
                      <a:endParaRPr lang="en-US"/>
                    </a:p>
                  </a:txBody>
                  <a:tcPr/>
                </a:tc>
                <a:extLst>
                  <a:ext uri="{0D108BD9-81ED-4DB2-BD59-A6C34878D82A}">
                    <a16:rowId xmlns:a16="http://schemas.microsoft.com/office/drawing/2014/main" xmlns=""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000" b="1">
                <a:solidFill>
                  <a:schemeClr val="bg1"/>
                </a:solidFill>
              </a:rPr>
              <a:t>GÓI </a:t>
            </a:r>
            <a:r>
              <a:rPr lang="en-US" sz="3000" b="1" smtClean="0">
                <a:solidFill>
                  <a:schemeClr val="bg1"/>
                </a:solidFill>
              </a:rPr>
              <a:t>ĐẦU T</a:t>
            </a:r>
            <a:r>
              <a:rPr lang="vi-VN" sz="3000" b="1">
                <a:solidFill>
                  <a:schemeClr val="bg1"/>
                </a:solidFill>
              </a:rPr>
              <a:t>Ư</a:t>
            </a:r>
            <a:endParaRPr lang="en-US" sz="3000" b="1" dirty="0">
              <a:solidFill>
                <a:schemeClr val="bg1"/>
              </a:solidFill>
            </a:endParaRPr>
          </a:p>
        </p:txBody>
      </p:sp>
    </p:spTree>
    <p:extLst>
      <p:ext uri="{BB962C8B-B14F-4D97-AF65-F5344CB8AC3E}">
        <p14:creationId xmlns:p14="http://schemas.microsoft.com/office/powerpoint/2010/main" val="4060267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txBox="1">
            <a:spLocks/>
          </p:cNvSpPr>
          <p:nvPr/>
        </p:nvSpPr>
        <p:spPr>
          <a:xfrm>
            <a:off x="215899" y="183772"/>
            <a:ext cx="12095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800" b="1">
                <a:solidFill>
                  <a:schemeClr val="bg1"/>
                </a:solidFill>
              </a:rPr>
              <a:t>C</a:t>
            </a:r>
            <a:r>
              <a:rPr lang="vi-VN" sz="3800" b="1">
                <a:solidFill>
                  <a:schemeClr val="bg1"/>
                </a:solidFill>
              </a:rPr>
              <a:t>Ơ</a:t>
            </a:r>
            <a:r>
              <a:rPr lang="en-US" sz="3800" b="1">
                <a:solidFill>
                  <a:schemeClr val="bg1"/>
                </a:solidFill>
              </a:rPr>
              <a:t> HỘI ĐẦU T</a:t>
            </a:r>
            <a:r>
              <a:rPr lang="vi-VN" sz="3800" b="1">
                <a:solidFill>
                  <a:schemeClr val="bg1"/>
                </a:solidFill>
              </a:rPr>
              <a:t>Ư</a:t>
            </a:r>
            <a:r>
              <a:rPr lang="en-US" sz="3800" b="1">
                <a:solidFill>
                  <a:schemeClr val="bg1"/>
                </a:solidFill>
              </a:rPr>
              <a:t> VÀ HỢP</a:t>
            </a:r>
            <a:r>
              <a:rPr lang="vi-VN" sz="3800" b="1">
                <a:solidFill>
                  <a:schemeClr val="bg1"/>
                </a:solidFill>
              </a:rPr>
              <a:t> </a:t>
            </a:r>
            <a:r>
              <a:rPr lang="en-US" sz="3800" b="1">
                <a:solidFill>
                  <a:schemeClr val="bg1"/>
                </a:solidFill>
              </a:rPr>
              <a:t>TÁC CÙNG </a:t>
            </a:r>
            <a:r>
              <a:rPr lang="vi-VN" sz="3800" b="1" smtClean="0">
                <a:solidFill>
                  <a:schemeClr val="bg1"/>
                </a:solidFill>
              </a:rPr>
              <a:t>WORLDTRADE </a:t>
            </a:r>
            <a:endParaRPr lang="en-US" sz="3800" b="1" dirty="0">
              <a:solidFill>
                <a:schemeClr val="bg1"/>
              </a:solidFill>
            </a:endParaRPr>
          </a:p>
        </p:txBody>
      </p:sp>
      <p:sp>
        <p:nvSpPr>
          <p:cNvPr id="3" name="Title 2"/>
          <p:cNvSpPr>
            <a:spLocks noGrp="1"/>
          </p:cNvSpPr>
          <p:nvPr>
            <p:ph type="title"/>
          </p:nvPr>
        </p:nvSpPr>
        <p:spPr>
          <a:xfrm>
            <a:off x="5332412" y="1913640"/>
            <a:ext cx="6856413"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10%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9" name="Title 2"/>
          <p:cNvSpPr txBox="1">
            <a:spLocks/>
          </p:cNvSpPr>
          <p:nvPr/>
        </p:nvSpPr>
        <p:spPr>
          <a:xfrm>
            <a:off x="3960812" y="94268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smtClean="0">
                <a:solidFill>
                  <a:schemeClr val="bg1"/>
                </a:solidFill>
              </a:rPr>
              <a:t>TH</a:t>
            </a:r>
            <a:r>
              <a:rPr lang="vi-VN" sz="3600" b="1" smtClean="0">
                <a:solidFill>
                  <a:schemeClr val="bg1"/>
                </a:solidFill>
              </a:rPr>
              <a:t>ƯỞNG</a:t>
            </a:r>
            <a:r>
              <a:rPr lang="en-US" sz="3600" b="1">
                <a:solidFill>
                  <a:schemeClr val="bg1"/>
                </a:solidFill>
              </a:rPr>
              <a:t> CỔ </a:t>
            </a:r>
            <a:r>
              <a:rPr lang="en-US" sz="3600" b="1" smtClean="0">
                <a:solidFill>
                  <a:schemeClr val="bg1"/>
                </a:solidFill>
              </a:rPr>
              <a:t>ĐÔNG</a:t>
            </a:r>
            <a:endParaRPr lang="en-US" sz="3600" b="1" dirty="0">
              <a:solidFill>
                <a:schemeClr val="bg1"/>
              </a:solidFill>
            </a:endParaRPr>
          </a:p>
        </p:txBody>
      </p:sp>
      <p:sp>
        <p:nvSpPr>
          <p:cNvPr id="4" name="Rectangle 3"/>
          <p:cNvSpPr/>
          <p:nvPr/>
        </p:nvSpPr>
        <p:spPr>
          <a:xfrm>
            <a:off x="74613" y="1699691"/>
            <a:ext cx="5029200" cy="50876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21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217612" y="1016117"/>
            <a:ext cx="11707839" cy="660511"/>
          </a:xfrm>
        </p:spPr>
        <p:txBody>
          <a:bodyPr/>
          <a:lstStyle/>
          <a:p>
            <a:r>
              <a:rPr lang="en-US" b="1" err="1" smtClean="0">
                <a:solidFill>
                  <a:schemeClr val="bg1"/>
                </a:solidFill>
              </a:rPr>
              <a:t>Lộ</a:t>
            </a:r>
            <a:r>
              <a:rPr lang="en-US" b="1">
                <a:solidFill>
                  <a:schemeClr val="bg1"/>
                </a:solidFill>
              </a:rPr>
              <a:t> </a:t>
            </a:r>
            <a:r>
              <a:rPr lang="en-US" b="1" err="1" smtClean="0">
                <a:solidFill>
                  <a:schemeClr val="bg1"/>
                </a:solidFill>
              </a:rPr>
              <a:t>trình</a:t>
            </a:r>
            <a:r>
              <a:rPr lang="en-US" b="1">
                <a:solidFill>
                  <a:schemeClr val="bg1"/>
                </a:solidFill>
              </a:rPr>
              <a:t> </a:t>
            </a:r>
            <a:r>
              <a:rPr lang="en-US" b="1" err="1" smtClean="0">
                <a:solidFill>
                  <a:schemeClr val="bg1"/>
                </a:solidFill>
              </a:rPr>
              <a:t>phát</a:t>
            </a:r>
            <a:r>
              <a:rPr lang="en-US" b="1">
                <a:solidFill>
                  <a:schemeClr val="bg1"/>
                </a:solidFill>
              </a:rPr>
              <a:t> </a:t>
            </a:r>
            <a:r>
              <a:rPr lang="en-US" b="1" err="1" smtClean="0">
                <a:solidFill>
                  <a:schemeClr val="bg1"/>
                </a:solidFill>
              </a:rPr>
              <a:t>triển</a:t>
            </a:r>
            <a:r>
              <a:rPr lang="en-US" b="1" smtClean="0">
                <a:solidFill>
                  <a:schemeClr val="bg1"/>
                </a:solidFill>
              </a:rPr>
              <a:t> </a:t>
            </a:r>
            <a:r>
              <a:rPr lang="en-US" b="1">
                <a:solidFill>
                  <a:schemeClr val="bg1"/>
                </a:solidFill>
              </a:rPr>
              <a:t>qua </a:t>
            </a:r>
            <a:r>
              <a:rPr lang="en-US" b="1" err="1" smtClean="0">
                <a:solidFill>
                  <a:schemeClr val="bg1"/>
                </a:solidFill>
              </a:rPr>
              <a:t>các</a:t>
            </a:r>
            <a:r>
              <a:rPr lang="en-US" b="1" smtClean="0">
                <a:solidFill>
                  <a:schemeClr val="bg1"/>
                </a:solidFill>
              </a:rPr>
              <a:t> </a:t>
            </a:r>
            <a:r>
              <a:rPr lang="en-US" b="1" err="1" smtClean="0">
                <a:solidFill>
                  <a:schemeClr val="bg1"/>
                </a:solidFill>
              </a:rPr>
              <a:t>giai</a:t>
            </a:r>
            <a:r>
              <a:rPr lang="en-US" b="1" smtClean="0">
                <a:solidFill>
                  <a:schemeClr val="bg1"/>
                </a:solidFill>
              </a:rPr>
              <a:t> </a:t>
            </a:r>
            <a:r>
              <a:rPr lang="vi-VN" b="1" smtClean="0">
                <a:solidFill>
                  <a:schemeClr val="bg1"/>
                </a:solidFill>
              </a:rPr>
              <a:t>đ</a:t>
            </a:r>
            <a:r>
              <a:rPr lang="en-US" b="1" err="1">
                <a:solidFill>
                  <a:schemeClr val="bg1"/>
                </a:solidFill>
              </a:rPr>
              <a:t>oạn</a:t>
            </a:r>
            <a:endParaRPr lang="en-US" b="1">
              <a:solidFill>
                <a:schemeClr val="bg1"/>
              </a:solidFill>
            </a:endParaRP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414057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xmlns=""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a:t>
            </a:r>
            <a:r>
              <a:rPr lang="vi-VN" sz="2000">
                <a:solidFill>
                  <a:schemeClr val="bg1"/>
                </a:solidFill>
              </a:rPr>
              <a:t>tử </a:t>
            </a:r>
            <a:r>
              <a:rPr lang="vi-VN" sz="200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b="1" dirty="0">
                <a:solidFill>
                  <a:schemeClr val="bg1"/>
                </a:solidFill>
              </a:rPr>
              <a:t>SÀN GIAO DỊCH </a:t>
            </a:r>
            <a:r>
              <a:rPr lang="en-US" sz="3700" b="1" smtClean="0">
                <a:solidFill>
                  <a:schemeClr val="bg1"/>
                </a:solidFill>
              </a:rPr>
              <a:t>ĐIỆN </a:t>
            </a:r>
            <a:r>
              <a:rPr lang="en-US" sz="3700" b="1">
                <a:solidFill>
                  <a:schemeClr val="bg1"/>
                </a:solidFill>
              </a:rPr>
              <a:t>TỬ</a:t>
            </a:r>
            <a:endParaRPr lang="en-US" sz="3700" b="1" dirty="0">
              <a:solidFill>
                <a:schemeClr val="bg1"/>
              </a:solidFill>
            </a:endParaRP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32765190"/>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xmlns="" val="2460864860"/>
                    </a:ext>
                  </a:extLst>
                </a:gridCol>
                <a:gridCol w="1308525">
                  <a:extLst>
                    <a:ext uri="{9D8B030D-6E8A-4147-A177-3AD203B41FA5}">
                      <a16:colId xmlns:a16="http://schemas.microsoft.com/office/drawing/2014/main" xmlns="" val="1096931536"/>
                    </a:ext>
                  </a:extLst>
                </a:gridCol>
                <a:gridCol w="1322576">
                  <a:extLst>
                    <a:ext uri="{9D8B030D-6E8A-4147-A177-3AD203B41FA5}">
                      <a16:colId xmlns:a16="http://schemas.microsoft.com/office/drawing/2014/main" xmlns="" val="2428255389"/>
                    </a:ext>
                  </a:extLst>
                </a:gridCol>
                <a:gridCol w="1322576">
                  <a:extLst>
                    <a:ext uri="{9D8B030D-6E8A-4147-A177-3AD203B41FA5}">
                      <a16:colId xmlns:a16="http://schemas.microsoft.com/office/drawing/2014/main" xmlns="" val="2174816486"/>
                    </a:ext>
                  </a:extLst>
                </a:gridCol>
                <a:gridCol w="1478173">
                  <a:extLst>
                    <a:ext uri="{9D8B030D-6E8A-4147-A177-3AD203B41FA5}">
                      <a16:colId xmlns:a16="http://schemas.microsoft.com/office/drawing/2014/main" xmlns="" val="3127407666"/>
                    </a:ext>
                  </a:extLst>
                </a:gridCol>
                <a:gridCol w="1780310">
                  <a:extLst>
                    <a:ext uri="{9D8B030D-6E8A-4147-A177-3AD203B41FA5}">
                      <a16:colId xmlns:a16="http://schemas.microsoft.com/office/drawing/2014/main" xmlns="" val="4205537223"/>
                    </a:ext>
                  </a:extLst>
                </a:gridCol>
                <a:gridCol w="1752600">
                  <a:extLst>
                    <a:ext uri="{9D8B030D-6E8A-4147-A177-3AD203B41FA5}">
                      <a16:colId xmlns:a16="http://schemas.microsoft.com/office/drawing/2014/main" xmlns="" val="1121352832"/>
                    </a:ext>
                  </a:extLst>
                </a:gridCol>
                <a:gridCol w="1523999">
                  <a:extLst>
                    <a:ext uri="{9D8B030D-6E8A-4147-A177-3AD203B41FA5}">
                      <a16:colId xmlns:a16="http://schemas.microsoft.com/office/drawing/2014/main" xmlns="" val="2967458942"/>
                    </a:ext>
                  </a:extLst>
                </a:gridCol>
              </a:tblGrid>
              <a:tr h="1095045">
                <a:tc>
                  <a:txBody>
                    <a:bodyPr/>
                    <a:lstStyle/>
                    <a:p>
                      <a:pPr algn="ctr"/>
                      <a:endParaRPr lang="en-US" sz="1200" dirty="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quỹ được tiến hành tại</a:t>
                      </a:r>
                      <a:endParaRPr lang="en-US" sz="1200"/>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solidFill>
                            <a:srgbClr val="FF0000"/>
                          </a:solidFill>
                        </a:rPr>
                        <a:t>C</a:t>
                      </a:r>
                      <a:r>
                        <a:rPr lang="en-US" sz="1200" baseline="0" dirty="0" err="1" smtClean="0">
                          <a:solidFill>
                            <a:srgbClr val="FF0000"/>
                          </a:solidFill>
                        </a:rPr>
                        <a:t>hịu</a:t>
                      </a:r>
                      <a:r>
                        <a:rPr lang="en-US" sz="1200" baseline="0" dirty="0" smtClean="0">
                          <a:solidFill>
                            <a:srgbClr val="FF0000"/>
                          </a:solidFill>
                        </a:rPr>
                        <a:t> </a:t>
                      </a:r>
                      <a:r>
                        <a:rPr lang="en-US" sz="1200" baseline="0" dirty="0" err="1" smtClean="0">
                          <a:solidFill>
                            <a:srgbClr val="FF0000"/>
                          </a:solidFill>
                        </a:rPr>
                        <a:t>trách</a:t>
                      </a:r>
                      <a:r>
                        <a:rPr lang="en-US" sz="1200" baseline="0" dirty="0" smtClean="0">
                          <a:solidFill>
                            <a:srgbClr val="FF0000"/>
                          </a:solidFill>
                        </a:rPr>
                        <a:t> </a:t>
                      </a:r>
                      <a:r>
                        <a:rPr lang="en-US" sz="1200" baseline="0" dirty="0" err="1" smtClean="0">
                          <a:solidFill>
                            <a:srgbClr val="FF0000"/>
                          </a:solidFill>
                        </a:rPr>
                        <a:t>nhiệm</a:t>
                      </a:r>
                      <a:r>
                        <a:rPr lang="en-US" sz="1200" baseline="0" dirty="0" smtClean="0">
                          <a:solidFill>
                            <a:srgbClr val="FF0000"/>
                          </a:solidFill>
                        </a:rPr>
                        <a:t> </a:t>
                      </a:r>
                      <a:r>
                        <a:rPr lang="en-US" sz="1200" baseline="0" dirty="0" err="1" smtClean="0">
                          <a:solidFill>
                            <a:srgbClr val="FF0000"/>
                          </a:solidFill>
                        </a:rPr>
                        <a:t>rủi</a:t>
                      </a:r>
                      <a:r>
                        <a:rPr lang="en-US" sz="1200" baseline="0" dirty="0" smtClean="0">
                          <a:solidFill>
                            <a:srgbClr val="FF0000"/>
                          </a:solidFill>
                        </a:rPr>
                        <a:t> </a:t>
                      </a:r>
                      <a:r>
                        <a:rPr lang="en-US" sz="1200" baseline="0" dirty="0" err="1" smtClean="0">
                          <a:solidFill>
                            <a:srgbClr val="FF0000"/>
                          </a:solidFill>
                        </a:rPr>
                        <a:t>ro</a:t>
                      </a:r>
                      <a:endParaRPr lang="en-US" sz="1200" dirty="0">
                        <a:solidFill>
                          <a:srgbClr val="FF0000"/>
                        </a:solidFill>
                      </a:endParaRPr>
                    </a:p>
                  </a:txBody>
                  <a:tcPr/>
                </a:tc>
                <a:tc>
                  <a:txBody>
                    <a:bodyPr/>
                    <a:lstStyle/>
                    <a:p>
                      <a:pPr algn="ctr"/>
                      <a:endParaRPr lang="en-US" sz="1200" dirty="0" smtClean="0"/>
                    </a:p>
                    <a:p>
                      <a:pPr algn="ctr"/>
                      <a:endParaRPr lang="en-US" sz="1200" dirty="0" smtClean="0"/>
                    </a:p>
                    <a:p>
                      <a:pPr algn="ctr"/>
                      <a:endParaRPr lang="en-US" sz="1200" dirty="0" smtClean="0"/>
                    </a:p>
                    <a:p>
                      <a:pPr algn="ctr"/>
                      <a:r>
                        <a:rPr lang="vi-VN" sz="1200" dirty="0" smtClean="0"/>
                        <a:t>Hợp đồng thông minh được quản lý bởi</a:t>
                      </a:r>
                      <a:endParaRPr lang="en-US" sz="1200" dirty="0"/>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solidFill>
                            <a:srgbClr val="FF0000"/>
                          </a:solidFill>
                        </a:rPr>
                        <a:t>Tính</a:t>
                      </a:r>
                      <a:r>
                        <a:rPr lang="en-US" sz="1200" baseline="0" dirty="0" smtClean="0">
                          <a:solidFill>
                            <a:srgbClr val="FF0000"/>
                          </a:solidFill>
                        </a:rPr>
                        <a:t> </a:t>
                      </a:r>
                      <a:r>
                        <a:rPr lang="en-US" sz="1200" baseline="0" dirty="0" err="1" smtClean="0">
                          <a:solidFill>
                            <a:srgbClr val="FF0000"/>
                          </a:solidFill>
                        </a:rPr>
                        <a:t>bắt</a:t>
                      </a:r>
                      <a:r>
                        <a:rPr lang="en-US" sz="1200" baseline="0" dirty="0" smtClean="0">
                          <a:solidFill>
                            <a:srgbClr val="FF0000"/>
                          </a:solidFill>
                        </a:rPr>
                        <a:t> </a:t>
                      </a:r>
                      <a:r>
                        <a:rPr lang="en-US" sz="1200" baseline="0" dirty="0" err="1" smtClean="0">
                          <a:solidFill>
                            <a:srgbClr val="FF0000"/>
                          </a:solidFill>
                        </a:rPr>
                        <a:t>buộc</a:t>
                      </a:r>
                      <a:r>
                        <a:rPr lang="en-US" sz="1200" baseline="0" dirty="0" smtClean="0">
                          <a:solidFill>
                            <a:srgbClr val="FF0000"/>
                          </a:solidFill>
                        </a:rPr>
                        <a:t> </a:t>
                      </a:r>
                      <a:r>
                        <a:rPr lang="en-US" sz="1200" baseline="0" dirty="0" err="1" smtClean="0">
                          <a:solidFill>
                            <a:srgbClr val="FF0000"/>
                          </a:solidFill>
                        </a:rPr>
                        <a:t>về</a:t>
                      </a:r>
                      <a:r>
                        <a:rPr lang="en-US" sz="1200" baseline="0" dirty="0" smtClean="0">
                          <a:solidFill>
                            <a:srgbClr val="FF0000"/>
                          </a:solidFill>
                        </a:rPr>
                        <a:t> </a:t>
                      </a:r>
                      <a:r>
                        <a:rPr lang="en-US" sz="1200" dirty="0" smtClean="0">
                          <a:solidFill>
                            <a:srgbClr val="FF0000"/>
                          </a:solidFill>
                        </a:rPr>
                        <a:t>AML </a:t>
                      </a:r>
                      <a:r>
                        <a:rPr lang="en-US" sz="1200" dirty="0" smtClean="0">
                          <a:solidFill>
                            <a:srgbClr val="FF0000"/>
                          </a:solidFill>
                        </a:rPr>
                        <a:t>/ </a:t>
                      </a:r>
                      <a:r>
                        <a:rPr lang="en-US" sz="1200" dirty="0" smtClean="0">
                          <a:solidFill>
                            <a:srgbClr val="FF0000"/>
                          </a:solidFill>
                        </a:rPr>
                        <a:t>KYC</a:t>
                      </a:r>
                      <a:endParaRPr lang="en-US" sz="1200" dirty="0">
                        <a:solidFill>
                          <a:srgbClr val="FF0000"/>
                        </a:solidFill>
                      </a:endParaRPr>
                    </a:p>
                  </a:txBody>
                  <a:tcPr/>
                </a:tc>
                <a:tc>
                  <a:txBody>
                    <a:bodyPr/>
                    <a:lstStyle/>
                    <a:p>
                      <a:pPr algn="ctr"/>
                      <a:endParaRPr lang="en-US" sz="1200" smtClean="0"/>
                    </a:p>
                    <a:p>
                      <a:pPr algn="ctr"/>
                      <a:endParaRPr lang="en-US" sz="1200" smtClean="0"/>
                    </a:p>
                    <a:p>
                      <a:pPr algn="ctr"/>
                      <a:endParaRPr lang="en-US" sz="1200" smtClean="0"/>
                    </a:p>
                    <a:p>
                      <a:pPr algn="ctr"/>
                      <a:r>
                        <a:rPr lang="en-US" sz="1200" smtClean="0"/>
                        <a:t>Ngân sách tiếp thị cần thiết cho các công ty gây quỹ</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Sàng lọc cần thiết trước khi khởi động có thể khởi chạy một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Mã token tự động isting sau crowdsale</a:t>
                      </a:r>
                      <a:endParaRPr lang="en-US" sz="1200"/>
                    </a:p>
                  </a:txBody>
                  <a:tcPr/>
                </a:tc>
                <a:extLst>
                  <a:ext uri="{0D108BD9-81ED-4DB2-BD59-A6C34878D82A}">
                    <a16:rowId xmlns:a16="http://schemas.microsoft.com/office/drawing/2014/main" xmlns=""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dirty="0" err="1" smtClean="0"/>
                        <a:t>Các</a:t>
                      </a:r>
                      <a:r>
                        <a:rPr lang="en-US" sz="1200" dirty="0" smtClean="0"/>
                        <a:t> </a:t>
                      </a:r>
                      <a:r>
                        <a:rPr lang="en-US" sz="1200" dirty="0" err="1" smtClean="0"/>
                        <a:t>cá</a:t>
                      </a:r>
                      <a:r>
                        <a:rPr lang="en-US" sz="1200" baseline="0" dirty="0" smtClean="0"/>
                        <a:t> </a:t>
                      </a:r>
                      <a:r>
                        <a:rPr lang="en-US" sz="1200" baseline="0" dirty="0" err="1" smtClean="0"/>
                        <a:t>nhân</a:t>
                      </a:r>
                      <a:r>
                        <a:rPr lang="en-US" sz="1200" dirty="0" smtClean="0"/>
                        <a:t> </a:t>
                      </a:r>
                      <a:r>
                        <a:rPr lang="en-US" sz="1200" dirty="0" err="1" smtClean="0"/>
                        <a:t>phát</a:t>
                      </a:r>
                      <a:r>
                        <a:rPr lang="en-US" sz="1200" dirty="0" smtClean="0"/>
                        <a:t> </a:t>
                      </a:r>
                      <a:r>
                        <a:rPr lang="en-US" sz="1200" dirty="0" err="1" smtClean="0"/>
                        <a:t>triển</a:t>
                      </a:r>
                      <a:r>
                        <a:rPr lang="en-US" sz="1200" dirty="0" smtClean="0"/>
                        <a:t> </a:t>
                      </a:r>
                      <a:r>
                        <a:rPr lang="en-US" sz="1200" dirty="0" err="1" smtClean="0"/>
                        <a:t>dự</a:t>
                      </a:r>
                      <a:r>
                        <a:rPr lang="en-US" sz="1200" dirty="0" smtClean="0"/>
                        <a:t> </a:t>
                      </a:r>
                      <a:r>
                        <a:rPr lang="en-US" sz="1200" dirty="0" err="1" smtClean="0"/>
                        <a:t>án</a:t>
                      </a:r>
                      <a:endParaRPr lang="en-US" sz="1200" dirty="0"/>
                    </a:p>
                  </a:txBody>
                  <a:tcPr/>
                </a:tc>
                <a:tc>
                  <a:txBody>
                    <a:bodyPr/>
                    <a:lstStyle/>
                    <a:p>
                      <a:pPr algn="ctr"/>
                      <a:r>
                        <a:rPr lang="en-US" sz="1200" dirty="0" err="1" smtClean="0"/>
                        <a:t>Các</a:t>
                      </a:r>
                      <a:r>
                        <a:rPr lang="en-US" sz="1200" dirty="0" smtClean="0"/>
                        <a:t> Startup</a:t>
                      </a:r>
                      <a:r>
                        <a:rPr lang="en-US" sz="1200" baseline="0" dirty="0" smtClean="0"/>
                        <a:t> </a:t>
                      </a:r>
                      <a:r>
                        <a:rPr lang="en-US" sz="1200" baseline="0" dirty="0" err="1" smtClean="0"/>
                        <a:t>tiến</a:t>
                      </a:r>
                      <a:r>
                        <a:rPr lang="en-US" sz="1200" baseline="0" dirty="0" smtClean="0"/>
                        <a:t> </a:t>
                      </a:r>
                      <a:r>
                        <a:rPr lang="en-US" sz="1200" baseline="0" dirty="0" err="1" smtClean="0"/>
                        <a:t>hành</a:t>
                      </a:r>
                      <a:r>
                        <a:rPr lang="en-US" sz="1200" baseline="0" dirty="0" smtClean="0"/>
                        <a:t> </a:t>
                      </a:r>
                      <a:r>
                        <a:rPr lang="en-US" sz="1200" baseline="0" dirty="0" err="1" smtClean="0"/>
                        <a:t>bán</a:t>
                      </a:r>
                      <a:r>
                        <a:rPr lang="en-US" sz="1200" baseline="0" dirty="0" smtClean="0"/>
                        <a:t> </a:t>
                      </a:r>
                      <a:r>
                        <a:rPr lang="en-US" sz="1200" baseline="0" dirty="0" err="1" smtClean="0"/>
                        <a:t>mã</a:t>
                      </a:r>
                      <a:r>
                        <a:rPr lang="en-US" sz="1200" baseline="0" dirty="0" smtClean="0"/>
                        <a:t> token</a:t>
                      </a:r>
                      <a:endParaRPr lang="en-US" sz="1200" dirty="0"/>
                    </a:p>
                  </a:txBody>
                  <a:tcPr/>
                </a:tc>
                <a:tc>
                  <a:txBody>
                    <a:bodyPr/>
                    <a:lstStyle/>
                    <a:p>
                      <a:pPr algn="ctr"/>
                      <a:r>
                        <a:rPr lang="en-US" sz="1200" dirty="0" err="1" smtClean="0"/>
                        <a:t>Luôn</a:t>
                      </a:r>
                      <a:r>
                        <a:rPr lang="en-US" sz="1200" baseline="0" dirty="0" smtClean="0"/>
                        <a:t> </a:t>
                      </a:r>
                      <a:r>
                        <a:rPr lang="en-US" sz="1200" baseline="0" dirty="0" err="1" smtClean="0"/>
                        <a:t>thay</a:t>
                      </a:r>
                      <a:r>
                        <a:rPr lang="en-US" sz="1200" baseline="0" dirty="0" smtClean="0"/>
                        <a:t> </a:t>
                      </a:r>
                      <a:r>
                        <a:rPr lang="en-US" sz="1200" baseline="0" dirty="0" err="1" smtClean="0"/>
                        <a:t>đổi</a:t>
                      </a:r>
                      <a:r>
                        <a:rPr lang="en-US" sz="1200" baseline="0" dirty="0" smtClean="0"/>
                        <a:t> </a:t>
                      </a:r>
                      <a:r>
                        <a:rPr lang="en-US" sz="1200" baseline="0" dirty="0" err="1" smtClean="0"/>
                        <a:t>giữa</a:t>
                      </a:r>
                      <a:r>
                        <a:rPr lang="en-US" sz="1200" baseline="0" dirty="0" smtClean="0"/>
                        <a:t> </a:t>
                      </a:r>
                      <a:r>
                        <a:rPr lang="en-US" sz="1200" baseline="0" dirty="0" err="1" smtClean="0"/>
                        <a:t>các</a:t>
                      </a:r>
                      <a:r>
                        <a:rPr lang="en-US" sz="1200" baseline="0" dirty="0" smtClean="0"/>
                        <a:t> </a:t>
                      </a:r>
                      <a:r>
                        <a:rPr lang="en-US" sz="1200" baseline="0" dirty="0" err="1" smtClean="0"/>
                        <a:t>dự</a:t>
                      </a:r>
                      <a:r>
                        <a:rPr lang="en-US" sz="1200" baseline="0" dirty="0" smtClean="0"/>
                        <a:t> </a:t>
                      </a:r>
                      <a:r>
                        <a:rPr lang="en-US" sz="1200" baseline="0" dirty="0" err="1" smtClean="0"/>
                        <a:t>án</a:t>
                      </a:r>
                      <a:r>
                        <a:rPr lang="en-US" sz="1200" baseline="0" dirty="0" smtClean="0"/>
                        <a:t> </a:t>
                      </a:r>
                      <a:r>
                        <a:rPr lang="en-US" sz="1200" baseline="0" dirty="0" err="1" smtClean="0"/>
                        <a:t>khác</a:t>
                      </a:r>
                      <a:r>
                        <a:rPr lang="en-US" sz="1200" baseline="0" dirty="0" smtClean="0"/>
                        <a:t> </a:t>
                      </a:r>
                      <a:r>
                        <a:rPr lang="en-US" sz="1200" baseline="0" dirty="0" err="1" smtClean="0"/>
                        <a:t>nhau</a:t>
                      </a:r>
                      <a:endParaRPr lang="en-US" sz="1200" dirty="0"/>
                    </a:p>
                  </a:txBody>
                  <a:tcPr/>
                </a:tc>
                <a:tc>
                  <a:txBody>
                    <a:bodyPr/>
                    <a:lstStyle/>
                    <a:p>
                      <a:pPr algn="ctr"/>
                      <a:r>
                        <a:rPr lang="en-US" sz="1200" dirty="0" smtClean="0"/>
                        <a:t>D</a:t>
                      </a:r>
                      <a:r>
                        <a:rPr lang="vi-VN" sz="1200" smtClean="0"/>
                        <a:t>ự án sẽ phải đầu tư nhiều nguồn lực để thu hút sự chú ý của công chúng</a:t>
                      </a:r>
                      <a:endParaRPr lang="en-US" sz="1200" dirty="0"/>
                    </a:p>
                  </a:txBody>
                  <a:tcPr/>
                </a:tc>
                <a:tc>
                  <a:txBody>
                    <a:bodyPr/>
                    <a:lstStyle/>
                    <a:p>
                      <a:pPr algn="ctr"/>
                      <a:r>
                        <a:rPr lang="en-US" sz="1200" smtClean="0"/>
                        <a:t>B</a:t>
                      </a:r>
                      <a:r>
                        <a:rPr lang="vi-VN" sz="1200" smtClean="0"/>
                        <a:t>ất kỳ ai cũng có thể khởi chạy ICO (ở quốc gia nơi hợp pháp)</a:t>
                      </a:r>
                      <a:endParaRPr lang="en-US" sz="1200"/>
                    </a:p>
                  </a:txBody>
                  <a:tcPr/>
                </a:tc>
                <a:tc>
                  <a:txBody>
                    <a:bodyPr/>
                    <a:lstStyle/>
                    <a:p>
                      <a:pPr algn="ctr"/>
                      <a:r>
                        <a:rPr lang="en-US" sz="1200" smtClean="0"/>
                        <a:t>S</a:t>
                      </a:r>
                      <a:r>
                        <a:rPr lang="vi-VN" sz="1200" smtClean="0"/>
                        <a:t>tartup phải vươn ra để trao đổi để liệt kê các </a:t>
                      </a:r>
                      <a:r>
                        <a:rPr lang="en-US" sz="1200" smtClean="0"/>
                        <a:t>mã token</a:t>
                      </a:r>
                      <a:endParaRPr lang="en-US" sz="1200"/>
                    </a:p>
                  </a:txBody>
                  <a:tcPr/>
                </a:tc>
                <a:extLst>
                  <a:ext uri="{0D108BD9-81ED-4DB2-BD59-A6C34878D82A}">
                    <a16:rowId xmlns:a16="http://schemas.microsoft.com/office/drawing/2014/main" xmlns="" val="39808726"/>
                  </a:ext>
                </a:extLst>
              </a:tr>
              <a:tr h="1295400">
                <a:tc>
                  <a:txBody>
                    <a:bodyPr/>
                    <a:lstStyle/>
                    <a:p>
                      <a:pPr algn="ctr"/>
                      <a:r>
                        <a:rPr lang="en-US" sz="2000" b="1" smtClean="0"/>
                        <a:t>IEO</a:t>
                      </a:r>
                      <a:endParaRPr lang="en-US" sz="2000" b="1"/>
                    </a:p>
                  </a:txBody>
                  <a:tcPr/>
                </a:tc>
                <a:tc>
                  <a:txBody>
                    <a:bodyPr/>
                    <a:lstStyle/>
                    <a:p>
                      <a:pPr algn="ctr"/>
                      <a:r>
                        <a:rPr lang="en-US" sz="1200" smtClean="0"/>
                        <a:t>Nền tảng</a:t>
                      </a:r>
                      <a:r>
                        <a:rPr lang="en-US" sz="1200" baseline="0" smtClean="0"/>
                        <a:t> của trao đổi</a:t>
                      </a:r>
                      <a:endParaRPr lang="en-US" sz="1200"/>
                    </a:p>
                  </a:txBody>
                  <a:tcPr/>
                </a:tc>
                <a:tc>
                  <a:txBody>
                    <a:bodyPr/>
                    <a:lstStyle/>
                    <a:p>
                      <a:pPr algn="ctr"/>
                      <a:r>
                        <a:rPr lang="en-US" sz="1200" dirty="0" err="1" smtClean="0">
                          <a:solidFill>
                            <a:srgbClr val="FF0000"/>
                          </a:solidFill>
                        </a:rPr>
                        <a:t>Nền</a:t>
                      </a:r>
                      <a:r>
                        <a:rPr lang="en-US" sz="1200" baseline="0" dirty="0" smtClean="0">
                          <a:solidFill>
                            <a:srgbClr val="FF0000"/>
                          </a:solidFill>
                        </a:rPr>
                        <a:t> </a:t>
                      </a:r>
                      <a:r>
                        <a:rPr lang="en-US" sz="1200" baseline="0" dirty="0" err="1" smtClean="0">
                          <a:solidFill>
                            <a:srgbClr val="FF0000"/>
                          </a:solidFill>
                        </a:rPr>
                        <a:t>tảng</a:t>
                      </a:r>
                      <a:r>
                        <a:rPr lang="en-US" sz="1200" dirty="0" smtClean="0">
                          <a:solidFill>
                            <a:srgbClr val="FF0000"/>
                          </a:solidFill>
                        </a:rPr>
                        <a:t> </a:t>
                      </a:r>
                      <a:r>
                        <a:rPr lang="en-US" sz="1200" dirty="0" err="1" smtClean="0">
                          <a:solidFill>
                            <a:srgbClr val="FF0000"/>
                          </a:solidFill>
                        </a:rPr>
                        <a:t>trao</a:t>
                      </a:r>
                      <a:r>
                        <a:rPr lang="en-US" sz="1200" dirty="0" smtClean="0">
                          <a:solidFill>
                            <a:srgbClr val="FF0000"/>
                          </a:solidFill>
                        </a:rPr>
                        <a:t> </a:t>
                      </a:r>
                      <a:r>
                        <a:rPr lang="en-US" sz="1200" dirty="0" err="1" smtClean="0">
                          <a:solidFill>
                            <a:srgbClr val="FF0000"/>
                          </a:solidFill>
                        </a:rPr>
                        <a:t>đổi</a:t>
                      </a:r>
                      <a:r>
                        <a:rPr lang="en-US" sz="1200" dirty="0" smtClean="0">
                          <a:solidFill>
                            <a:srgbClr val="FF0000"/>
                          </a:solidFill>
                        </a:rPr>
                        <a:t> </a:t>
                      </a:r>
                      <a:r>
                        <a:rPr lang="en-US" sz="1200" dirty="0" err="1" smtClean="0">
                          <a:solidFill>
                            <a:srgbClr val="FF0000"/>
                          </a:solidFill>
                        </a:rPr>
                        <a:t>tiền</a:t>
                      </a:r>
                      <a:r>
                        <a:rPr lang="en-US" sz="1200" dirty="0" smtClean="0">
                          <a:solidFill>
                            <a:srgbClr val="FF0000"/>
                          </a:solidFill>
                        </a:rPr>
                        <a:t> </a:t>
                      </a:r>
                      <a:r>
                        <a:rPr lang="en-US" sz="1200" dirty="0" err="1" smtClean="0">
                          <a:solidFill>
                            <a:srgbClr val="FF0000"/>
                          </a:solidFill>
                        </a:rPr>
                        <a:t>điện</a:t>
                      </a:r>
                      <a:r>
                        <a:rPr lang="en-US" sz="1200" dirty="0" smtClean="0">
                          <a:solidFill>
                            <a:srgbClr val="FF0000"/>
                          </a:solidFill>
                        </a:rPr>
                        <a:t> </a:t>
                      </a:r>
                      <a:r>
                        <a:rPr lang="en-US" sz="1200" dirty="0" err="1" smtClean="0">
                          <a:solidFill>
                            <a:srgbClr val="FF0000"/>
                          </a:solidFill>
                        </a:rPr>
                        <a:t>tử</a:t>
                      </a:r>
                      <a:endParaRPr lang="en-US" sz="1200" dirty="0">
                        <a:solidFill>
                          <a:srgbClr val="FF0000"/>
                        </a:solidFill>
                      </a:endParaRPr>
                    </a:p>
                  </a:txBody>
                  <a:tcPr/>
                </a:tc>
                <a:tc>
                  <a:txBody>
                    <a:bodyPr/>
                    <a:lstStyle/>
                    <a:p>
                      <a:pPr algn="ctr"/>
                      <a:r>
                        <a:rPr lang="en-US" sz="1200" dirty="0" err="1" smtClean="0">
                          <a:solidFill>
                            <a:srgbClr val="FF0000"/>
                          </a:solidFill>
                        </a:rPr>
                        <a:t>Nền</a:t>
                      </a:r>
                      <a:r>
                        <a:rPr lang="en-US" sz="1200" baseline="0" dirty="0" smtClean="0">
                          <a:solidFill>
                            <a:srgbClr val="FF0000"/>
                          </a:solidFill>
                        </a:rPr>
                        <a:t> </a:t>
                      </a:r>
                      <a:r>
                        <a:rPr lang="en-US" sz="1200" baseline="0" dirty="0" err="1" smtClean="0">
                          <a:solidFill>
                            <a:srgbClr val="FF0000"/>
                          </a:solidFill>
                        </a:rPr>
                        <a:t>tảng</a:t>
                      </a:r>
                      <a:r>
                        <a:rPr lang="en-US" sz="1200" dirty="0" smtClean="0">
                          <a:solidFill>
                            <a:srgbClr val="FF0000"/>
                          </a:solidFill>
                        </a:rPr>
                        <a:t> </a:t>
                      </a:r>
                      <a:r>
                        <a:rPr lang="en-US" sz="1200" dirty="0" err="1" smtClean="0">
                          <a:solidFill>
                            <a:srgbClr val="FF0000"/>
                          </a:solidFill>
                        </a:rPr>
                        <a:t>trao</a:t>
                      </a:r>
                      <a:r>
                        <a:rPr lang="en-US" sz="1200" dirty="0" smtClean="0">
                          <a:solidFill>
                            <a:srgbClr val="FF0000"/>
                          </a:solidFill>
                        </a:rPr>
                        <a:t> </a:t>
                      </a:r>
                      <a:r>
                        <a:rPr lang="en-US" sz="1200" dirty="0" err="1" smtClean="0">
                          <a:solidFill>
                            <a:srgbClr val="FF0000"/>
                          </a:solidFill>
                        </a:rPr>
                        <a:t>đổi</a:t>
                      </a:r>
                      <a:r>
                        <a:rPr lang="en-US" sz="1200" dirty="0" smtClean="0">
                          <a:solidFill>
                            <a:srgbClr val="FF0000"/>
                          </a:solidFill>
                        </a:rPr>
                        <a:t> </a:t>
                      </a:r>
                      <a:r>
                        <a:rPr lang="en-US" sz="1200" dirty="0" err="1" smtClean="0">
                          <a:solidFill>
                            <a:srgbClr val="FF0000"/>
                          </a:solidFill>
                        </a:rPr>
                        <a:t>tiền</a:t>
                      </a:r>
                      <a:r>
                        <a:rPr lang="en-US" sz="1200" dirty="0" smtClean="0">
                          <a:solidFill>
                            <a:srgbClr val="FF0000"/>
                          </a:solidFill>
                        </a:rPr>
                        <a:t> </a:t>
                      </a:r>
                      <a:r>
                        <a:rPr lang="en-US" sz="1200" dirty="0" err="1" smtClean="0">
                          <a:solidFill>
                            <a:srgbClr val="FF0000"/>
                          </a:solidFill>
                        </a:rPr>
                        <a:t>điện</a:t>
                      </a:r>
                      <a:r>
                        <a:rPr lang="en-US" sz="1200" dirty="0" smtClean="0">
                          <a:solidFill>
                            <a:srgbClr val="FF0000"/>
                          </a:solidFill>
                        </a:rPr>
                        <a:t> </a:t>
                      </a:r>
                      <a:r>
                        <a:rPr lang="en-US" sz="1200" dirty="0" err="1" smtClean="0">
                          <a:solidFill>
                            <a:srgbClr val="FF0000"/>
                          </a:solidFill>
                        </a:rPr>
                        <a:t>tử</a:t>
                      </a:r>
                      <a:endParaRPr lang="en-US" sz="1200" dirty="0">
                        <a:solidFill>
                          <a:srgbClr val="FF0000"/>
                        </a:solidFill>
                      </a:endParaRPr>
                    </a:p>
                  </a:txBody>
                  <a:tcPr/>
                </a:tc>
                <a:tc>
                  <a:txBody>
                    <a:bodyPr/>
                    <a:lstStyle/>
                    <a:p>
                      <a:pPr algn="ctr"/>
                      <a:r>
                        <a:rPr lang="en-US" sz="1200" dirty="0" smtClean="0"/>
                        <a:t>T</a:t>
                      </a:r>
                      <a:r>
                        <a:rPr lang="vi-VN" sz="1200" dirty="0" smtClean="0"/>
                        <a:t>rao đổi tiến hành AML / KYC trên người dùng của mình</a:t>
                      </a:r>
                      <a:endParaRPr lang="en-US" sz="1200" dirty="0"/>
                    </a:p>
                  </a:txBody>
                  <a:tcPr/>
                </a:tc>
                <a:tc>
                  <a:txBody>
                    <a:bodyPr/>
                    <a:lstStyle/>
                    <a:p>
                      <a:pPr algn="ctr"/>
                      <a:r>
                        <a:rPr lang="vi-VN" sz="1200" smtClean="0"/>
                        <a:t>Tương đối thấp - trao đổi tích cực tiếp thị </a:t>
                      </a:r>
                      <a:r>
                        <a:rPr lang="en-US" sz="1200" smtClean="0"/>
                        <a:t>token</a:t>
                      </a:r>
                      <a:r>
                        <a:rPr lang="vi-VN" sz="1200" smtClean="0"/>
                        <a:t> của các công ty khởi nghiệp</a:t>
                      </a:r>
                      <a:endParaRPr lang="en-US" sz="1200"/>
                    </a:p>
                  </a:txBody>
                  <a:tcPr/>
                </a:tc>
                <a:tc>
                  <a:txBody>
                    <a:bodyPr/>
                    <a:lstStyle/>
                    <a:p>
                      <a:pPr algn="ctr"/>
                      <a:r>
                        <a:rPr lang="en-US" sz="1200" smtClean="0"/>
                        <a:t>S</a:t>
                      </a:r>
                      <a:r>
                        <a:rPr lang="vi-VN" sz="1200" smtClean="0"/>
                        <a:t>àn giao dịch sàng lọc công ty trước khi cho phép công ty huy động vốn theo hình thức</a:t>
                      </a:r>
                      <a:endParaRPr lang="en-US" sz="1200"/>
                    </a:p>
                  </a:txBody>
                  <a:tcPr/>
                </a:tc>
                <a:tc>
                  <a:txBody>
                    <a:bodyPr/>
                    <a:lstStyle/>
                    <a:p>
                      <a:pPr algn="ctr"/>
                      <a:r>
                        <a:rPr lang="en-US" sz="1200" dirty="0" smtClean="0"/>
                        <a:t>T</a:t>
                      </a:r>
                      <a:r>
                        <a:rPr lang="vi-VN" sz="1200" dirty="0" smtClean="0"/>
                        <a:t>rao đổi IEO được tiến hành</a:t>
                      </a:r>
                      <a:r>
                        <a:rPr lang="en-US" sz="1200" dirty="0" smtClean="0"/>
                        <a:t> </a:t>
                      </a:r>
                      <a:r>
                        <a:rPr lang="en-US" sz="1200" dirty="0" err="1" smtClean="0"/>
                        <a:t>theo</a:t>
                      </a:r>
                      <a:r>
                        <a:rPr lang="vi-VN" sz="1200" dirty="0" smtClean="0"/>
                        <a:t> danh sách</a:t>
                      </a:r>
                      <a:endParaRPr lang="en-US" sz="1200" dirty="0"/>
                    </a:p>
                  </a:txBody>
                  <a:tcPr/>
                </a:tc>
                <a:extLst>
                  <a:ext uri="{0D108BD9-81ED-4DB2-BD59-A6C34878D82A}">
                    <a16:rowId xmlns:a16="http://schemas.microsoft.com/office/drawing/2014/main" xmlns=""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481" y="2227810"/>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2566"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227810"/>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7168"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77788"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91284" y="748506"/>
            <a:ext cx="11349923"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1:</a:t>
            </a:r>
          </a:p>
          <a:p>
            <a:pPr>
              <a:lnSpc>
                <a:spcPct val="150000"/>
              </a:lnSpc>
            </a:pPr>
            <a:r>
              <a:rPr lang="en-US" sz="1400"/>
              <a:t>Kiểm tra thông tin 1 dự án sắp thực hiện IEO</a:t>
            </a:r>
          </a:p>
          <a:p>
            <a:pPr>
              <a:lnSpc>
                <a:spcPct val="150000"/>
              </a:lnSpc>
            </a:pPr>
            <a:r>
              <a:rPr lang="en-US" sz="1400">
                <a:solidFill>
                  <a:schemeClr val="bg1"/>
                </a:solidFill>
              </a:rPr>
              <a:t>Nhiều dự án hiện nay đang crowdfunding chủ yếu qua ICO, bạn nên kiểm tra b</a:t>
            </a:r>
            <a:r>
              <a:rPr lang="vi-VN" sz="1400">
                <a:solidFill>
                  <a:schemeClr val="bg1"/>
                </a:solidFill>
              </a:rPr>
              <a:t>ướ</a:t>
            </a:r>
            <a:r>
              <a:rPr lang="en-US" sz="1400">
                <a:solidFill>
                  <a:schemeClr val="bg1"/>
                </a:solidFill>
              </a:rPr>
              <a:t>c này để phòng scam.</a:t>
            </a:r>
          </a:p>
        </p:txBody>
      </p:sp>
      <p:sp>
        <p:nvSpPr>
          <p:cNvPr id="25" name="Pentagon 24"/>
          <p:cNvSpPr/>
          <p:nvPr/>
        </p:nvSpPr>
        <p:spPr>
          <a:xfrm>
            <a:off x="3046412" y="2180637"/>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2:</a:t>
            </a:r>
          </a:p>
          <a:p>
            <a:pPr>
              <a:lnSpc>
                <a:spcPct val="150000"/>
              </a:lnSpc>
            </a:pPr>
            <a:r>
              <a:rPr lang="en-US" sz="1600"/>
              <a:t>Nghiên cứu sàn giao dịch bạn sẽ tham gia mua IEO</a:t>
            </a:r>
            <a:endParaRPr lang="en-US" sz="1600">
              <a:solidFill>
                <a:schemeClr val="bg1"/>
              </a:solidFill>
            </a:endParaRPr>
          </a:p>
        </p:txBody>
      </p:sp>
      <p:sp>
        <p:nvSpPr>
          <p:cNvPr id="26" name="Pentagon 25"/>
          <p:cNvSpPr/>
          <p:nvPr/>
        </p:nvSpPr>
        <p:spPr>
          <a:xfrm>
            <a:off x="3048453" y="3780837"/>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3:</a:t>
            </a:r>
            <a:endParaRPr lang="en-US" sz="1400">
              <a:solidFill>
                <a:schemeClr val="bg1"/>
              </a:solidFill>
            </a:endParaRPr>
          </a:p>
          <a:p>
            <a:pPr>
              <a:lnSpc>
                <a:spcPct val="150000"/>
              </a:lnSpc>
            </a:pPr>
            <a:r>
              <a:rPr lang="en-US" sz="1400">
                <a:solidFill>
                  <a:schemeClr val="bg1"/>
                </a:solidFill>
              </a:rPr>
              <a:t>Đăng ký tài khoản và thực hiện KYC với sàn giao dịch</a:t>
            </a:r>
          </a:p>
        </p:txBody>
      </p:sp>
      <p:sp>
        <p:nvSpPr>
          <p:cNvPr id="28" name="Pentagon 27"/>
          <p:cNvSpPr/>
          <p:nvPr/>
        </p:nvSpPr>
        <p:spPr>
          <a:xfrm>
            <a:off x="91284" y="5100410"/>
            <a:ext cx="9584529"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4:</a:t>
            </a:r>
            <a:endParaRPr lang="en-US" sz="1400"/>
          </a:p>
          <a:p>
            <a:pPr>
              <a:lnSpc>
                <a:spcPct val="150000"/>
              </a:lnSpc>
            </a:pPr>
            <a:r>
              <a:rPr lang="en-US" sz="1400"/>
              <a:t>Kiểm tra loại tiền điện tử nào sẽ đ</a:t>
            </a:r>
            <a:r>
              <a:rPr lang="vi-VN" sz="1400"/>
              <a:t>ượ</a:t>
            </a:r>
            <a:r>
              <a:rPr lang="en-US" sz="1400"/>
              <a:t>c chấp nhận khi bạn đầu t</a:t>
            </a:r>
            <a:r>
              <a:rPr lang="vi-VN" sz="1400"/>
              <a:t>ư</a:t>
            </a:r>
            <a:r>
              <a:rPr lang="en-US" sz="1400"/>
              <a:t> IEO</a:t>
            </a:r>
          </a:p>
          <a:p>
            <a:pPr>
              <a:lnSpc>
                <a:spcPct val="150000"/>
              </a:lnSpc>
            </a:pPr>
            <a:r>
              <a:rPr lang="en-US" sz="1400">
                <a:solidFill>
                  <a:schemeClr val="bg1"/>
                </a:solidFill>
              </a:rPr>
              <a:t>Hầu hết các dự án sẽ yêu cầu bạn gửi Ether để đầu t</a:t>
            </a:r>
            <a:r>
              <a:rPr lang="vi-VN" sz="1400">
                <a:solidFill>
                  <a:schemeClr val="bg1"/>
                </a:solidFill>
              </a:rPr>
              <a:t>ư</a:t>
            </a:r>
            <a:r>
              <a:rPr lang="en-US" sz="1400">
                <a:solidFill>
                  <a:schemeClr val="bg1"/>
                </a:solidFill>
              </a:rPr>
              <a:t>. Tuy nhiên, với IEO, bạn có thể đầu t</a:t>
            </a:r>
            <a:r>
              <a:rPr lang="vi-VN" sz="1400">
                <a:solidFill>
                  <a:schemeClr val="bg1"/>
                </a:solidFill>
              </a:rPr>
              <a:t>ư</a:t>
            </a:r>
            <a:r>
              <a:rPr lang="en-US" sz="1400">
                <a:solidFill>
                  <a:schemeClr val="bg1"/>
                </a:solidFill>
              </a:rPr>
              <a:t> bằng coin sàn giao </a:t>
            </a:r>
            <a:r>
              <a:rPr lang="en-US" sz="1400" smtClean="0">
                <a:solidFill>
                  <a:schemeClr val="bg1"/>
                </a:solidFill>
              </a:rPr>
              <a:t>dịch. Hãy </a:t>
            </a:r>
            <a:r>
              <a:rPr lang="en-US" sz="1400">
                <a:solidFill>
                  <a:schemeClr val="bg1"/>
                </a:solidFill>
              </a:rPr>
              <a:t>kiểm tra kĩ thông tin này. </a:t>
            </a:r>
          </a:p>
        </p:txBody>
      </p:sp>
      <p:sp>
        <p:nvSpPr>
          <p:cNvPr id="29" name="Pentagon 28"/>
          <p:cNvSpPr/>
          <p:nvPr/>
        </p:nvSpPr>
        <p:spPr>
          <a:xfrm>
            <a:off x="4546993" y="73817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296" y="76200"/>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49" y="1768311"/>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394" y="3943142"/>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902" y="6231194"/>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32355" y="2971800"/>
            <a:ext cx="5410200" cy="2927624"/>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5"/>
          <p:cNvSpPr txBox="1"/>
          <p:nvPr/>
        </p:nvSpPr>
        <p:spPr>
          <a:xfrm>
            <a:off x="5994267" y="2971800"/>
            <a:ext cx="3647455" cy="492420"/>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1200" b="1" dirty="0">
              <a:solidFill>
                <a:schemeClr val="bg1"/>
              </a:solidFill>
            </a:endParaRPr>
          </a:p>
        </p:txBody>
      </p:sp>
      <p:sp>
        <p:nvSpPr>
          <p:cNvPr id="8" name="ZoneTexte 25"/>
          <p:cNvSpPr txBox="1"/>
          <p:nvPr/>
        </p:nvSpPr>
        <p:spPr>
          <a:xfrm>
            <a:off x="5942012" y="1600200"/>
            <a:ext cx="7070108" cy="861752"/>
          </a:xfrm>
          <a:prstGeom prst="rect">
            <a:avLst/>
          </a:prstGeom>
          <a:noFill/>
        </p:spPr>
        <p:txBody>
          <a:bodyPr wrap="square" lIns="121899" tIns="60949" rIns="121899" bIns="60949" rtlCol="0" anchor="ctr" anchorCtr="0">
            <a:spAutoFit/>
          </a:bodyPr>
          <a:lstStyle/>
          <a:p>
            <a:r>
              <a:rPr lang="fr-CA" sz="4800" b="1">
                <a:solidFill>
                  <a:schemeClr val="bg1"/>
                </a:solidFill>
                <a:effectLst>
                  <a:outerShdw blurRad="38100" dist="38100" dir="2700000" algn="tl">
                    <a:srgbClr val="000000">
                      <a:alpha val="43137"/>
                    </a:srgbClr>
                  </a:outerShdw>
                </a:effectLst>
              </a:rPr>
              <a:t>TẠI SAO </a:t>
            </a:r>
            <a:r>
              <a:rPr lang="fr-CA" sz="4800" b="1"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2744788" y="0"/>
            <a:ext cx="8915400" cy="68580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59888</TotalTime>
  <Words>1837</Words>
  <Application>Microsoft Office PowerPoint</Application>
  <PresentationFormat>Custom</PresentationFormat>
  <Paragraphs>231</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CỦA SẢN KHI TRIỂN KHAI IEO</vt:lpstr>
      <vt:lpstr>CÁC DỰ ÁN IEO TIỀM NĂNG TRONG 2019</vt:lpstr>
      <vt:lpstr>PowerPoint Presentation</vt:lpstr>
      <vt:lpstr>PowerPoint Presentation</vt:lpstr>
      <vt:lpstr>PowerPoint Presentation</vt:lpstr>
      <vt:lpstr>THƯỞNG PHÁT TRIỂN THỊ TRƯỜNG</vt:lpstr>
      <vt:lpstr>* Rút trước 45 ngày : 35% phí * Rút trước 90 ngày: 15% phí * Sau 90 ngày: Miễn Phí * Lãi USD =&gt; Coin Token =&gt; Lãi 24h.</vt:lpstr>
      <vt:lpstr>Cổ đông:  • Đầu tư gói 50.000$ =&gt; Đồng chia 10% lợi nhuận  • Phát triển trực tiếp 10 cổ đông =&gt; Đồng chia 5% lợi nhuận  Thanh Khoản:  • Phí rút: 6%  • Chuyển nội bộ: 2%  • Tài khoản &gt; 20$ được rút </vt:lpstr>
      <vt:lpstr>LỘ TRÌNH PHÁT TRIỂN QUA CÁC GIAI ĐOẠN</vt:lpstr>
      <vt:lpstr>Lộ trình phát triển qua các giai đoạn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Snow Deep</cp:lastModifiedBy>
  <cp:revision>10225</cp:revision>
  <dcterms:created xsi:type="dcterms:W3CDTF">2014-09-03T19:30:44Z</dcterms:created>
  <dcterms:modified xsi:type="dcterms:W3CDTF">2019-08-27T18:33:19Z</dcterms:modified>
</cp:coreProperties>
</file>